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56" r:id="rId2"/>
    <p:sldId id="363" r:id="rId3"/>
    <p:sldId id="364" r:id="rId4"/>
    <p:sldId id="366" r:id="rId5"/>
    <p:sldId id="257" r:id="rId6"/>
    <p:sldId id="365" r:id="rId7"/>
    <p:sldId id="367" r:id="rId8"/>
    <p:sldId id="368" r:id="rId9"/>
    <p:sldId id="369" r:id="rId10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DA37D80-6434-44D0-A028-1B22A696006F}" styleName="Светлый стиль 3 -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0E3FDE45-AF77-4B5C-9715-49D594BDF05E}" styleName="Светлый стиль 1 - акцент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C083E6E3-FA7D-4D7B-A595-EF9225AFEA82}" styleName="Светлый стиль 1 -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719" autoAdjust="0"/>
    <p:restoredTop sz="94660" autoAdjust="0"/>
  </p:normalViewPr>
  <p:slideViewPr>
    <p:cSldViewPr>
      <p:cViewPr>
        <p:scale>
          <a:sx n="80" d="100"/>
          <a:sy n="80" d="100"/>
        </p:scale>
        <p:origin x="-822" y="-720"/>
      </p:cViewPr>
      <p:guideLst>
        <p:guide orient="horz" pos="1026"/>
        <p:guide pos="3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96357841-0819-464E-9F5B-5E08FCE1E62C}" type="datetimeFigureOut">
              <a:rPr lang="ru-RU"/>
              <a:pPr>
                <a:defRPr/>
              </a:pPr>
              <a:t>11.10.2016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384348C6-4B1D-4A5F-B3AC-1562B20F4BD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977156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6F147207-DFBE-4911-885A-A12E8A93CFF2}" type="datetimeFigureOut">
              <a:rPr lang="ru-RU"/>
              <a:pPr>
                <a:defRPr/>
              </a:pPr>
              <a:t>11.10.2016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0DE71206-268F-4DEA-A11E-E70AE1AF048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671420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17412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DF2A9D2-BFE2-402D-B1D1-B0D5159FD957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71550" y="1989138"/>
            <a:ext cx="7908984" cy="2170121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535487" y="4853006"/>
            <a:ext cx="4319559" cy="1423983"/>
          </a:xfrm>
        </p:spPr>
        <p:txBody>
          <a:bodyPr/>
          <a:lstStyle>
            <a:lvl1pPr marL="0" indent="0" algn="r">
              <a:buNone/>
              <a:defRPr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 smtClean="0"/>
              <a:t>Образец подзаголовка</a:t>
            </a:r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Программа повышения квалификации руководящих работников 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Блок лекций 3: Системы глобального позиционирования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5B585F-1A5F-44C5-8720-E68F4C607F4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Программа повышения квалификации руководящих работников </a:t>
            </a:r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Блок лекций 3: Системы глобального позиционирования</a:t>
            </a: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25BD7D-C509-43FE-A55A-4E9E400CB0B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192405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Программа повышения квалификации руководящих работников </a:t>
            </a: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2381250" y="6356350"/>
            <a:ext cx="434498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Блок лекций 3: Системы глобального позиционирования</a:t>
            </a: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6762750" y="6356350"/>
            <a:ext cx="192405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1A684A-5F3D-45F7-8432-6019B245D88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Программа повышения квалификации руководящих работников </a:t>
            </a:r>
            <a:endParaRPr lang="ru-RU" dirty="0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Блок лекций 3: Системы глобального позиционирования</a:t>
            </a: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008AAE-ECF1-46C3-97DE-CA3932FC1F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7" cstate="print">
            <a:lum/>
          </a:blip>
          <a:srcRect/>
          <a:stretch>
            <a:fillRect l="1000" t="1000" r="1000" b="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3075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69081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ru-RU"/>
              <a:t>Программа повышения квалификации руководящих работников 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436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ru-RU"/>
              <a:t>Блок лекций 3: Системы глобального позиционирования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150225" y="6356350"/>
            <a:ext cx="5365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F00CCB6F-DB2F-426C-8142-4C7A53ED8C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1" r:id="rId2"/>
    <p:sldLayoutId id="2147483682" r:id="rId3"/>
    <p:sldLayoutId id="2147483685" r:id="rId4"/>
    <p:sldLayoutId id="2147483683" r:id="rId5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50000"/>
            <a:lum/>
          </a:blip>
          <a:srcRect/>
          <a:stretch>
            <a:fillRect l="1000" t="1000" r="1000" b="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Заголовок 1"/>
          <p:cNvSpPr>
            <a:spLocks noGrp="1"/>
          </p:cNvSpPr>
          <p:nvPr>
            <p:ph type="ctrTitle"/>
          </p:nvPr>
        </p:nvSpPr>
        <p:spPr>
          <a:xfrm>
            <a:off x="971550" y="1989138"/>
            <a:ext cx="7908925" cy="2170112"/>
          </a:xfrm>
        </p:spPr>
        <p:txBody>
          <a:bodyPr/>
          <a:lstStyle/>
          <a:p>
            <a:pPr eaLnBrk="1" hangingPunct="1"/>
            <a:r>
              <a:rPr lang="ru-RU" dirty="0"/>
              <a:t>ИСПОЛЬЗОВАНИЕ </a:t>
            </a:r>
            <a:r>
              <a:rPr lang="ru-RU" dirty="0" err="1"/>
              <a:t>GPS</a:t>
            </a:r>
            <a:r>
              <a:rPr lang="ru-RU" dirty="0"/>
              <a:t>-ТЕХНОЛОГИЙ ДЛЯ НАБЛЮДЕНИЙ ЗА ДВИЖЕНИЕМ ЗЕМНОЙ КОРЫ</a:t>
            </a:r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Программа повышения квалификации руководящих работников 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Блок лекций 3: Системы глобального позиционирования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5B585F-1A5F-44C5-8720-E68F4C607F45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  <p:pic>
        <p:nvPicPr>
          <p:cNvPr id="1105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639300" cy="7372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524592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Программа повышения квалификации руководящих работников 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Блок лекций 3: Системы глобального позиционирования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5B585F-1A5F-44C5-8720-E68F4C607F45}" type="slidenum">
              <a:rPr lang="ru-RU" smtClean="0"/>
              <a:pPr>
                <a:defRPr/>
              </a:pPr>
              <a:t>3</a:t>
            </a:fld>
            <a:endParaRPr lang="ru-RU"/>
          </a:p>
        </p:txBody>
      </p:sp>
      <p:pic>
        <p:nvPicPr>
          <p:cNvPr id="1116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8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011454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Программа повышения квалификации руководящих работников 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Блок лекций 3: Системы глобального позиционирования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5B585F-1A5F-44C5-8720-E68F4C607F45}" type="slidenum">
              <a:rPr lang="ru-RU" smtClean="0"/>
              <a:pPr>
                <a:defRPr/>
              </a:pPr>
              <a:t>4</a:t>
            </a:fld>
            <a:endParaRPr lang="ru-RU"/>
          </a:p>
        </p:txBody>
      </p:sp>
      <p:pic>
        <p:nvPicPr>
          <p:cNvPr id="1136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402" y="5126"/>
            <a:ext cx="9886950" cy="7381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5724014" y="5126"/>
            <a:ext cx="4175344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tx2">
                    <a:lumMod val="20000"/>
                    <a:lumOff val="80000"/>
                  </a:schemeClr>
                </a:solidFill>
                <a:latin typeface="Times New Roman"/>
                <a:ea typeface="Times New Roman"/>
              </a:rPr>
              <a:t>Идея применения </a:t>
            </a:r>
            <a:r>
              <a:rPr lang="en-US" sz="2000" dirty="0">
                <a:solidFill>
                  <a:schemeClr val="tx2">
                    <a:lumMod val="20000"/>
                    <a:lumOff val="80000"/>
                  </a:schemeClr>
                </a:solidFill>
                <a:latin typeface="Times New Roman"/>
                <a:ea typeface="Times New Roman"/>
              </a:rPr>
              <a:t>GPS </a:t>
            </a:r>
            <a:r>
              <a:rPr lang="ru-RU" sz="2000" dirty="0">
                <a:solidFill>
                  <a:schemeClr val="tx2">
                    <a:lumMod val="20000"/>
                    <a:lumOff val="80000"/>
                  </a:schemeClr>
                </a:solidFill>
                <a:latin typeface="Times New Roman"/>
                <a:ea typeface="Times New Roman"/>
              </a:rPr>
              <a:t>технологий в геодинамических исследованиях появилась не сразу, и только с появлением приборов, способных обеспечивать миллиметровую точность, появилась возможность ее реализации. Изучение современных движений земной коры методами космической геодезии позволяет одновременно охватить значительную территорию (сотни кв. км. и даже весь земной шар), обеспечивает высокую точность определения координат. </a:t>
            </a:r>
            <a:r>
              <a:rPr lang="ru-RU" sz="200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Times New Roman"/>
                <a:ea typeface="Times New Roman"/>
              </a:rPr>
              <a:t>интерпретации </a:t>
            </a:r>
            <a:r>
              <a:rPr lang="ru-RU" sz="2000" dirty="0">
                <a:solidFill>
                  <a:schemeClr val="tx2">
                    <a:lumMod val="20000"/>
                    <a:lumOff val="80000"/>
                  </a:schemeClr>
                </a:solidFill>
                <a:latin typeface="Times New Roman"/>
                <a:ea typeface="Times New Roman"/>
              </a:rPr>
              <a:t>полученного материала. </a:t>
            </a:r>
            <a:endParaRPr lang="ru-RU" sz="2000" dirty="0">
              <a:solidFill>
                <a:schemeClr val="tx2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1136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89" y="116632"/>
            <a:ext cx="5711825" cy="47165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27154" y="4922088"/>
            <a:ext cx="892848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rgbClr val="A3C1E6">
                    <a:lumMod val="20000"/>
                    <a:lumOff val="80000"/>
                  </a:srgbClr>
                </a:solidFill>
                <a:latin typeface="Times New Roman"/>
                <a:ea typeface="Times New Roman"/>
              </a:rPr>
              <a:t>Исходя из этого, </a:t>
            </a:r>
            <a:r>
              <a:rPr lang="en-US" sz="2000" dirty="0">
                <a:solidFill>
                  <a:srgbClr val="A3C1E6">
                    <a:lumMod val="20000"/>
                    <a:lumOff val="80000"/>
                  </a:srgbClr>
                </a:solidFill>
                <a:latin typeface="Times New Roman"/>
                <a:ea typeface="Times New Roman"/>
              </a:rPr>
              <a:t>GPS </a:t>
            </a:r>
            <a:r>
              <a:rPr lang="ru-RU" sz="2000" dirty="0">
                <a:solidFill>
                  <a:srgbClr val="A3C1E6">
                    <a:lumMod val="20000"/>
                    <a:lumOff val="80000"/>
                  </a:srgbClr>
                </a:solidFill>
                <a:latin typeface="Times New Roman"/>
                <a:ea typeface="Times New Roman"/>
              </a:rPr>
              <a:t>дает возможность изучения скоростей современных движений, кроме того, предоставляется возможность прослеживания их вариаций во времени. Знания особенностей </a:t>
            </a:r>
            <a:r>
              <a:rPr lang="en-US" sz="2000" dirty="0">
                <a:solidFill>
                  <a:srgbClr val="A3C1E6">
                    <a:lumMod val="20000"/>
                    <a:lumOff val="80000"/>
                  </a:srgbClr>
                </a:solidFill>
                <a:latin typeface="Times New Roman"/>
                <a:ea typeface="Times New Roman"/>
              </a:rPr>
              <a:t>GPS </a:t>
            </a:r>
            <a:r>
              <a:rPr lang="ru-RU" sz="2000" dirty="0">
                <a:solidFill>
                  <a:srgbClr val="A3C1E6">
                    <a:lumMod val="20000"/>
                    <a:lumOff val="80000"/>
                  </a:srgbClr>
                </a:solidFill>
                <a:latin typeface="Times New Roman"/>
                <a:ea typeface="Times New Roman"/>
              </a:rPr>
              <a:t>технологий, достижение большой точности измерений и корректной постобработки материала, с учетом нюансов применения в геодинамике могут приблизить нас к точным расчетам скоростей движения земной коры и к адекватной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622208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Дата 5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ru-RU" dirty="0" err="1" smtClean="0"/>
              <a:t>Демозаочного</a:t>
            </a:r>
            <a:r>
              <a:rPr lang="ru-RU" dirty="0" smtClean="0"/>
              <a:t> обучения</a:t>
            </a:r>
          </a:p>
          <a:p>
            <a:pPr>
              <a:defRPr/>
            </a:pPr>
            <a:r>
              <a:rPr lang="ru-RU" dirty="0" err="1" smtClean="0"/>
              <a:t>нстрационный</a:t>
            </a:r>
            <a:r>
              <a:rPr lang="ru-RU" dirty="0" smtClean="0"/>
              <a:t> материал для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B0BECD7-094E-45B6-AADA-6BF3D75AF831}" type="slidenum">
              <a:rPr lang="ru-RU" smtClean="0"/>
              <a:pPr>
                <a:defRPr/>
              </a:pPr>
              <a:t>5</a:t>
            </a:fld>
            <a:endParaRPr lang="ru-RU" dirty="0"/>
          </a:p>
        </p:txBody>
      </p:sp>
      <p:pic>
        <p:nvPicPr>
          <p:cNvPr id="1157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365"/>
            <a:ext cx="9187210" cy="68456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Программа повышения квалификации руководящих работников 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Блок лекций 3: Системы глобального позиционирования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5B585F-1A5F-44C5-8720-E68F4C607F45}" type="slidenum">
              <a:rPr lang="ru-RU" smtClean="0"/>
              <a:pPr>
                <a:defRPr/>
              </a:pPr>
              <a:t>6</a:t>
            </a:fld>
            <a:endParaRPr lang="ru-RU"/>
          </a:p>
        </p:txBody>
      </p:sp>
      <p:pic>
        <p:nvPicPr>
          <p:cNvPr id="1126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60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693083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ru-RU" smtClean="0">
                <a:solidFill>
                  <a:srgbClr val="1F497D">
                    <a:tint val="75000"/>
                  </a:srgbClr>
                </a:solidFill>
              </a:rPr>
              <a:t>Программа повышения квалификации руководящих работников </a:t>
            </a:r>
            <a:endParaRPr lang="ru-RU" dirty="0">
              <a:solidFill>
                <a:srgbClr val="1F497D">
                  <a:tint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>
                <a:solidFill>
                  <a:srgbClr val="1F497D">
                    <a:tint val="75000"/>
                  </a:srgbClr>
                </a:solidFill>
              </a:rPr>
              <a:t>Блок лекций 3: Системы глобального позиционирования</a:t>
            </a:r>
            <a:endParaRPr lang="ru-RU">
              <a:solidFill>
                <a:srgbClr val="1F497D">
                  <a:tint val="75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5B585F-1A5F-44C5-8720-E68F4C607F45}" type="slidenum">
              <a:rPr lang="ru-RU" smtClean="0">
                <a:solidFill>
                  <a:srgbClr val="1F497D">
                    <a:tint val="75000"/>
                  </a:srgbClr>
                </a:solidFill>
              </a:rPr>
              <a:pPr>
                <a:defRPr/>
              </a:pPr>
              <a:t>7</a:t>
            </a:fld>
            <a:endParaRPr lang="ru-RU">
              <a:solidFill>
                <a:srgbClr val="1F497D">
                  <a:tint val="75000"/>
                </a:srgbClr>
              </a:solidFill>
            </a:endParaRPr>
          </a:p>
        </p:txBody>
      </p:sp>
      <p:pic>
        <p:nvPicPr>
          <p:cNvPr id="1136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886950" cy="7381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2488" y="3032956"/>
            <a:ext cx="9934108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A3C1E6">
                    <a:lumMod val="20000"/>
                    <a:lumOff val="80000"/>
                  </a:srgbClr>
                </a:solidFill>
                <a:latin typeface="Times New Roman"/>
                <a:ea typeface="Times New Roman"/>
              </a:rPr>
              <a:t>Точность получаемых координат </a:t>
            </a:r>
            <a:r>
              <a:rPr lang="ru-RU" dirty="0" err="1">
                <a:solidFill>
                  <a:srgbClr val="A3C1E6">
                    <a:lumMod val="20000"/>
                    <a:lumOff val="80000"/>
                  </a:srgbClr>
                </a:solidFill>
                <a:latin typeface="Times New Roman"/>
                <a:ea typeface="Times New Roman"/>
              </a:rPr>
              <a:t>GPS</a:t>
            </a:r>
            <a:r>
              <a:rPr lang="ru-RU" dirty="0">
                <a:solidFill>
                  <a:srgbClr val="A3C1E6">
                    <a:lumMod val="20000"/>
                    <a:lumOff val="80000"/>
                  </a:srgbClr>
                </a:solidFill>
                <a:latin typeface="Times New Roman"/>
                <a:ea typeface="Times New Roman"/>
              </a:rPr>
              <a:t> методом зависит от многих факторов. Используется ли автономный режим (один приёмник) или дифференциальный, одно- или двухчастотный приёмник, режим реального времени или проводится постобработка. В зависимости от условий и длительности проведения замеров реальная точность </a:t>
            </a:r>
            <a:r>
              <a:rPr lang="ru-RU" dirty="0" err="1">
                <a:solidFill>
                  <a:srgbClr val="A3C1E6">
                    <a:lumMod val="20000"/>
                    <a:lumOff val="80000"/>
                  </a:srgbClr>
                </a:solidFill>
                <a:latin typeface="Times New Roman"/>
                <a:ea typeface="Times New Roman"/>
              </a:rPr>
              <a:t>GPS</a:t>
            </a:r>
            <a:r>
              <a:rPr lang="ru-RU" dirty="0">
                <a:solidFill>
                  <a:srgbClr val="A3C1E6">
                    <a:lumMod val="20000"/>
                    <a:lumOff val="80000"/>
                  </a:srgbClr>
                </a:solidFill>
                <a:latin typeface="Times New Roman"/>
                <a:ea typeface="Times New Roman"/>
              </a:rPr>
              <a:t> измерений будет меняться. Открытая местность, отсутствие помех, применение специального высокоточного оборудования, достаточная продолжительность измерения дает возможность определения координат с точностью до первых миллиметров. Однако это еще не окончательный предел точности определения координат. Определенный подход к измерениям, а также следующая за сбором данных процедура обработки позволяет значительно повысить точность определения координат, что вызывает научный интерес в применении данного метода в геодинамике. Методология повышения точности включает в себя как технические факторы, так и математический аппарат, используемый для обработки данных.</a:t>
            </a:r>
            <a:endParaRPr lang="ru-RU" dirty="0">
              <a:solidFill>
                <a:srgbClr val="A3C1E6">
                  <a:lumMod val="20000"/>
                  <a:lumOff val="80000"/>
                </a:srgbClr>
              </a:solidFill>
            </a:endParaRPr>
          </a:p>
        </p:txBody>
      </p:sp>
      <p:pic>
        <p:nvPicPr>
          <p:cNvPr id="11469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9852" y="476672"/>
            <a:ext cx="3225180" cy="2286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549008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ru-RU" smtClean="0">
                <a:solidFill>
                  <a:srgbClr val="1F497D">
                    <a:tint val="75000"/>
                  </a:srgbClr>
                </a:solidFill>
              </a:rPr>
              <a:t>Программа повышения квалификации руководящих работников </a:t>
            </a:r>
            <a:endParaRPr lang="ru-RU" dirty="0">
              <a:solidFill>
                <a:srgbClr val="1F497D">
                  <a:tint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>
                <a:solidFill>
                  <a:srgbClr val="1F497D">
                    <a:tint val="75000"/>
                  </a:srgbClr>
                </a:solidFill>
              </a:rPr>
              <a:t>Блок лекций 3: Системы глобального позиционирования</a:t>
            </a:r>
            <a:endParaRPr lang="ru-RU">
              <a:solidFill>
                <a:srgbClr val="1F497D">
                  <a:tint val="75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5B585F-1A5F-44C5-8720-E68F4C607F45}" type="slidenum">
              <a:rPr lang="ru-RU" smtClean="0">
                <a:solidFill>
                  <a:srgbClr val="1F497D">
                    <a:tint val="75000"/>
                  </a:srgbClr>
                </a:solidFill>
              </a:rPr>
              <a:pPr>
                <a:defRPr/>
              </a:pPr>
              <a:t>8</a:t>
            </a:fld>
            <a:endParaRPr lang="ru-RU">
              <a:solidFill>
                <a:srgbClr val="1F497D">
                  <a:tint val="75000"/>
                </a:srgbClr>
              </a:solidFill>
            </a:endParaRPr>
          </a:p>
        </p:txBody>
      </p:sp>
      <p:pic>
        <p:nvPicPr>
          <p:cNvPr id="1136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204" y="6547"/>
            <a:ext cx="9886950" cy="7381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-5204" y="0"/>
            <a:ext cx="9892154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A3C1E6">
                    <a:lumMod val="20000"/>
                    <a:lumOff val="80000"/>
                  </a:srgbClr>
                </a:solidFill>
                <a:latin typeface="Times New Roman"/>
                <a:ea typeface="Times New Roman"/>
              </a:rPr>
              <a:t> </a:t>
            </a:r>
            <a:r>
              <a:rPr lang="ru-RU" sz="2400" dirty="0" smtClean="0">
                <a:solidFill>
                  <a:srgbClr val="A3C1E6">
                    <a:lumMod val="20000"/>
                    <a:lumOff val="80000"/>
                  </a:srgbClr>
                </a:solidFill>
                <a:latin typeface="Times New Roman"/>
                <a:ea typeface="Times New Roman"/>
              </a:rPr>
              <a:t>           Упрощённое </a:t>
            </a:r>
            <a:r>
              <a:rPr lang="ru-RU" sz="2400" dirty="0">
                <a:solidFill>
                  <a:srgbClr val="A3C1E6">
                    <a:lumMod val="20000"/>
                    <a:lumOff val="80000"/>
                  </a:srgbClr>
                </a:solidFill>
                <a:latin typeface="Times New Roman"/>
                <a:ea typeface="Times New Roman"/>
              </a:rPr>
              <a:t>восприятие и использование дискретных </a:t>
            </a:r>
            <a:r>
              <a:rPr lang="ru-RU" sz="2400" dirty="0" err="1">
                <a:solidFill>
                  <a:srgbClr val="A3C1E6">
                    <a:lumMod val="20000"/>
                    <a:lumOff val="80000"/>
                  </a:srgbClr>
                </a:solidFill>
                <a:latin typeface="Times New Roman"/>
                <a:ea typeface="Times New Roman"/>
              </a:rPr>
              <a:t>GPS</a:t>
            </a:r>
            <a:r>
              <a:rPr lang="ru-RU" sz="2400" dirty="0">
                <a:solidFill>
                  <a:srgbClr val="A3C1E6">
                    <a:lumMod val="20000"/>
                    <a:lumOff val="80000"/>
                  </a:srgbClr>
                </a:solidFill>
                <a:latin typeface="Times New Roman"/>
                <a:ea typeface="Times New Roman"/>
              </a:rPr>
              <a:t> скоростей при их геодинамической интерпретации имеет ряд негативных тенденций. </a:t>
            </a:r>
            <a:r>
              <a:rPr lang="ru-RU" sz="2400" dirty="0" err="1">
                <a:solidFill>
                  <a:srgbClr val="A3C1E6">
                    <a:lumMod val="20000"/>
                    <a:lumOff val="80000"/>
                  </a:srgbClr>
                </a:solidFill>
                <a:latin typeface="Times New Roman"/>
                <a:ea typeface="Times New Roman"/>
              </a:rPr>
              <a:t>GPS</a:t>
            </a:r>
            <a:r>
              <a:rPr lang="ru-RU" sz="2400" dirty="0">
                <a:solidFill>
                  <a:srgbClr val="A3C1E6">
                    <a:lumMod val="20000"/>
                    <a:lumOff val="80000"/>
                  </a:srgbClr>
                </a:solidFill>
                <a:latin typeface="Times New Roman"/>
                <a:ea typeface="Times New Roman"/>
              </a:rPr>
              <a:t> данные обычно воспринимаются как вспомогательный материал, к которому могут прибегать для подтверждения диаметрально противоположенных взглядов. Данные </a:t>
            </a:r>
            <a:r>
              <a:rPr lang="ru-RU" sz="2400" dirty="0" err="1">
                <a:solidFill>
                  <a:srgbClr val="A3C1E6">
                    <a:lumMod val="20000"/>
                    <a:lumOff val="80000"/>
                  </a:srgbClr>
                </a:solidFill>
                <a:latin typeface="Times New Roman"/>
                <a:ea typeface="Times New Roman"/>
              </a:rPr>
              <a:t>GPS</a:t>
            </a:r>
            <a:r>
              <a:rPr lang="ru-RU" sz="2400" dirty="0">
                <a:solidFill>
                  <a:srgbClr val="A3C1E6">
                    <a:lumMod val="20000"/>
                    <a:lumOff val="80000"/>
                  </a:srgbClr>
                </a:solidFill>
                <a:latin typeface="Times New Roman"/>
                <a:ea typeface="Times New Roman"/>
              </a:rPr>
              <a:t> могут самостоятельно нести важную информацию о характере современного деформирования земной коры, но анализироваться они должны специальными количественными методами с учётом законов классической механики</a:t>
            </a:r>
            <a:r>
              <a:rPr lang="ru-RU" sz="2400" dirty="0" smtClean="0">
                <a:solidFill>
                  <a:srgbClr val="A3C1E6">
                    <a:lumMod val="20000"/>
                    <a:lumOff val="80000"/>
                  </a:srgbClr>
                </a:solidFill>
                <a:latin typeface="Times New Roman"/>
                <a:ea typeface="Times New Roman"/>
              </a:rPr>
              <a:t>.</a:t>
            </a:r>
          </a:p>
          <a:p>
            <a:r>
              <a:rPr lang="kk-KZ" sz="2400" dirty="0">
                <a:solidFill>
                  <a:srgbClr val="A3C1E6">
                    <a:lumMod val="20000"/>
                    <a:lumOff val="80000"/>
                  </a:srgbClr>
                </a:solidFill>
                <a:latin typeface="Times New Roman"/>
              </a:rPr>
              <a:t> </a:t>
            </a:r>
            <a:r>
              <a:rPr lang="kk-KZ" sz="2400" dirty="0" smtClean="0">
                <a:solidFill>
                  <a:srgbClr val="A3C1E6">
                    <a:lumMod val="20000"/>
                    <a:lumOff val="80000"/>
                  </a:srgbClr>
                </a:solidFill>
                <a:latin typeface="Times New Roman"/>
              </a:rPr>
              <a:t>	</a:t>
            </a:r>
            <a:r>
              <a:rPr lang="ru-RU" sz="2400" dirty="0">
                <a:solidFill>
                  <a:srgbClr val="A3C1E6">
                    <a:lumMod val="20000"/>
                    <a:lumOff val="80000"/>
                  </a:srgbClr>
                </a:solidFill>
                <a:latin typeface="Times New Roman"/>
              </a:rPr>
              <a:t>Таким образом, несмотря на, казалось бы, простоту </a:t>
            </a:r>
            <a:r>
              <a:rPr lang="ru-RU" sz="2400" dirty="0" err="1">
                <a:solidFill>
                  <a:srgbClr val="A3C1E6">
                    <a:lumMod val="20000"/>
                    <a:lumOff val="80000"/>
                  </a:srgbClr>
                </a:solidFill>
                <a:latin typeface="Times New Roman"/>
              </a:rPr>
              <a:t>GPS</a:t>
            </a:r>
            <a:r>
              <a:rPr lang="ru-RU" sz="2400" dirty="0">
                <a:solidFill>
                  <a:srgbClr val="A3C1E6">
                    <a:lumMod val="20000"/>
                    <a:lumOff val="80000"/>
                  </a:srgbClr>
                </a:solidFill>
                <a:latin typeface="Times New Roman"/>
              </a:rPr>
              <a:t> метода, до сих пор остается множество трудностей, а так же спорных, нерешенных вопросов и нюансов в его применении в геодинамических исследованиях.</a:t>
            </a:r>
            <a:endParaRPr lang="ru-RU" sz="2400" dirty="0">
              <a:solidFill>
                <a:srgbClr val="A3C1E6">
                  <a:lumMod val="20000"/>
                  <a:lumOff val="8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11034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ru-RU" smtClean="0">
                <a:solidFill>
                  <a:srgbClr val="1F497D">
                    <a:tint val="75000"/>
                  </a:srgbClr>
                </a:solidFill>
              </a:rPr>
              <a:t>Программа повышения квалификации руководящих работников </a:t>
            </a:r>
            <a:endParaRPr lang="ru-RU" dirty="0">
              <a:solidFill>
                <a:srgbClr val="1F497D">
                  <a:tint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>
                <a:solidFill>
                  <a:srgbClr val="1F497D">
                    <a:tint val="75000"/>
                  </a:srgbClr>
                </a:solidFill>
              </a:rPr>
              <a:t>Блок лекций 3: Системы глобального позиционирования</a:t>
            </a:r>
            <a:endParaRPr lang="ru-RU">
              <a:solidFill>
                <a:srgbClr val="1F497D">
                  <a:tint val="75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5B585F-1A5F-44C5-8720-E68F4C607F45}" type="slidenum">
              <a:rPr lang="ru-RU" smtClean="0">
                <a:solidFill>
                  <a:srgbClr val="1F497D">
                    <a:tint val="75000"/>
                  </a:srgbClr>
                </a:solidFill>
              </a:rPr>
              <a:pPr>
                <a:defRPr/>
              </a:pPr>
              <a:t>9</a:t>
            </a:fld>
            <a:endParaRPr lang="ru-RU">
              <a:solidFill>
                <a:srgbClr val="1F497D">
                  <a:tint val="75000"/>
                </a:srgbClr>
              </a:solidFill>
            </a:endParaRPr>
          </a:p>
        </p:txBody>
      </p:sp>
      <p:pic>
        <p:nvPicPr>
          <p:cNvPr id="1136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886950" cy="7381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673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886950" cy="7381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3821157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ГГА">
      <a:dk1>
        <a:srgbClr val="1F497D"/>
      </a:dk1>
      <a:lt1>
        <a:srgbClr val="548DD4"/>
      </a:lt1>
      <a:dk2>
        <a:srgbClr val="A3C1E6"/>
      </a:dk2>
      <a:lt2>
        <a:srgbClr val="C6D9F0"/>
      </a:lt2>
      <a:accent1>
        <a:srgbClr val="0000FF"/>
      </a:accent1>
      <a:accent2>
        <a:srgbClr val="FF0000"/>
      </a:accent2>
      <a:accent3>
        <a:srgbClr val="9BBB59"/>
      </a:accent3>
      <a:accent4>
        <a:srgbClr val="5F497A"/>
      </a:accent4>
      <a:accent5>
        <a:srgbClr val="4BACC6"/>
      </a:accent5>
      <a:accent6>
        <a:srgbClr val="F79646"/>
      </a:accent6>
      <a:hlink>
        <a:srgbClr val="0000BF"/>
      </a:hlink>
      <a:folHlink>
        <a:srgbClr val="5F0060"/>
      </a:folHlink>
    </a:clrScheme>
    <a:fontScheme name="Классическая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6320</TotalTime>
  <Words>420</Words>
  <Application>Microsoft Office PowerPoint</Application>
  <PresentationFormat>Экран (4:3)</PresentationFormat>
  <Paragraphs>31</Paragraphs>
  <Slides>9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ИСПОЛЬЗОВАНИЕ GPS-ТЕХНОЛОГИЙ ДЛЯ НАБЛЮДЕНИЙ ЗА ДВИЖЕНИЕМ ЗЕМНОЙ КОРЫ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СГГА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Наземная инфраструктура GPS-ГЛОНАСС на территории НСО</dc:title>
  <dc:creator>Елена Лагутина</dc:creator>
  <cp:lastModifiedBy>Дархан Аманжолұлы Рамазанов</cp:lastModifiedBy>
  <cp:revision>317</cp:revision>
  <dcterms:created xsi:type="dcterms:W3CDTF">2009-04-06T14:21:58Z</dcterms:created>
  <dcterms:modified xsi:type="dcterms:W3CDTF">2016-10-11T05:36:15Z</dcterms:modified>
</cp:coreProperties>
</file>